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8" r:id="rId3"/>
    <p:sldId id="257" r:id="rId4"/>
    <p:sldId id="308" r:id="rId5"/>
    <p:sldId id="261" r:id="rId6"/>
    <p:sldId id="262" r:id="rId7"/>
    <p:sldId id="322" r:id="rId8"/>
    <p:sldId id="323" r:id="rId9"/>
    <p:sldId id="324" r:id="rId10"/>
    <p:sldId id="277" r:id="rId11"/>
    <p:sldId id="266" r:id="rId12"/>
    <p:sldId id="267" r:id="rId13"/>
    <p:sldId id="268" r:id="rId14"/>
    <p:sldId id="269" r:id="rId15"/>
    <p:sldId id="271" r:id="rId16"/>
    <p:sldId id="321" r:id="rId17"/>
    <p:sldId id="276" r:id="rId18"/>
    <p:sldId id="320" r:id="rId19"/>
    <p:sldId id="274" r:id="rId20"/>
    <p:sldId id="298" r:id="rId21"/>
    <p:sldId id="299" r:id="rId22"/>
    <p:sldId id="293" r:id="rId23"/>
    <p:sldId id="334" r:id="rId24"/>
    <p:sldId id="333" r:id="rId25"/>
    <p:sldId id="332" r:id="rId26"/>
    <p:sldId id="310" r:id="rId27"/>
    <p:sldId id="340" r:id="rId28"/>
    <p:sldId id="280" r:id="rId29"/>
    <p:sldId id="337" r:id="rId30"/>
    <p:sldId id="338" r:id="rId31"/>
    <p:sldId id="339" r:id="rId32"/>
    <p:sldId id="335" r:id="rId33"/>
    <p:sldId id="296" r:id="rId34"/>
    <p:sldId id="284" r:id="rId35"/>
    <p:sldId id="288" r:id="rId36"/>
    <p:sldId id="325" r:id="rId37"/>
    <p:sldId id="289" r:id="rId38"/>
    <p:sldId id="306" r:id="rId39"/>
    <p:sldId id="307" r:id="rId40"/>
    <p:sldId id="331" r:id="rId41"/>
    <p:sldId id="326" r:id="rId42"/>
    <p:sldId id="327" r:id="rId43"/>
    <p:sldId id="316" r:id="rId44"/>
    <p:sldId id="328" r:id="rId45"/>
    <p:sldId id="294" r:id="rId46"/>
    <p:sldId id="329" r:id="rId47"/>
    <p:sldId id="336" r:id="rId4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er, Kelley Michelle" initials="FKM" lastIdx="57" clrIdx="0">
    <p:extLst>
      <p:ext uri="{19B8F6BF-5375-455C-9EA6-DF929625EA0E}">
        <p15:presenceInfo xmlns:p15="http://schemas.microsoft.com/office/powerpoint/2012/main" userId="S-1-5-21-1085031214-1292428093-527237240-219034" providerId="AD"/>
      </p:ext>
    </p:extLst>
  </p:cmAuthor>
  <p:cmAuthor id="2" name="Vetor, Ashley Nicole" initials="ANV" lastIdx="7" clrIdx="1">
    <p:extLst>
      <p:ext uri="{19B8F6BF-5375-455C-9EA6-DF929625EA0E}">
        <p15:presenceInfo xmlns:p15="http://schemas.microsoft.com/office/powerpoint/2012/main" userId="Vetor, Ashley Nicole" providerId="None"/>
      </p:ext>
    </p:extLst>
  </p:cmAuthor>
  <p:cmAuthor id="3" name="Wilmes, Kristi" initials="WK" lastIdx="36" clrIdx="2">
    <p:extLst>
      <p:ext uri="{19B8F6BF-5375-455C-9EA6-DF929625EA0E}">
        <p15:presenceInfo xmlns:p15="http://schemas.microsoft.com/office/powerpoint/2012/main" userId="S-1-5-21-1085031214-1292428093-527237240-1732269" providerId="AD"/>
      </p:ext>
    </p:extLst>
  </p:cmAuthor>
  <p:cmAuthor id="4" name="Mitchell, Colleen M" initials="MCM" lastIdx="4" clrIdx="3">
    <p:extLst>
      <p:ext uri="{19B8F6BF-5375-455C-9EA6-DF929625EA0E}">
        <p15:presenceInfo xmlns:p15="http://schemas.microsoft.com/office/powerpoint/2012/main" userId="S-1-5-21-1085031214-1292428093-527237240-841011" providerId="AD"/>
      </p:ext>
    </p:extLst>
  </p:cmAuthor>
  <p:cmAuthor id="5" name="Faber, Kelley Michelle" initials="FKM [2]" lastIdx="11" clrIdx="4">
    <p:extLst>
      <p:ext uri="{19B8F6BF-5375-455C-9EA6-DF929625EA0E}">
        <p15:presenceInfo xmlns:p15="http://schemas.microsoft.com/office/powerpoint/2012/main" userId="S::kelfaber@iu.edu::644517be-458c-4382-a4ab-9359e1ef189e" providerId="AD"/>
      </p:ext>
    </p:extLst>
  </p:cmAuthor>
  <p:cmAuthor id="6" name="Lacy, Kaci" initials="LK" lastIdx="8" clrIdx="5">
    <p:extLst>
      <p:ext uri="{19B8F6BF-5375-455C-9EA6-DF929625EA0E}">
        <p15:presenceInfo xmlns:p15="http://schemas.microsoft.com/office/powerpoint/2012/main" userId="S::lacy@iu.edu::2943b719-c385-4b09-bfdf-f8a76ac61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7FF"/>
    <a:srgbClr val="C44FFF"/>
    <a:srgbClr val="FFB7B7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9" autoAdjust="0"/>
    <p:restoredTop sz="94660"/>
  </p:normalViewPr>
  <p:slideViewPr>
    <p:cSldViewPr snapToGrid="0">
      <p:cViewPr>
        <p:scale>
          <a:sx n="100" d="100"/>
          <a:sy n="100" d="100"/>
        </p:scale>
        <p:origin x="846" y="-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156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40215D7-C073-48A4-9745-0F775BFB07E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B829C7E-B95E-4DAB-A115-3B36B428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C1FA393-380D-4849-B172-EF23C5C4EA5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75052AF-EEBA-44D4-8B82-67D6A937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samples are sent frozen vs ambient??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photos: pending decision on </a:t>
            </a:r>
            <a:r>
              <a:rPr lang="en-US" dirty="0" err="1"/>
              <a:t>micronic</a:t>
            </a:r>
            <a:r>
              <a:rPr lang="en-US" dirty="0"/>
              <a:t> </a:t>
            </a:r>
            <a:r>
              <a:rPr lang="en-US" dirty="0" err="1"/>
              <a:t>cryobox</a:t>
            </a:r>
            <a:r>
              <a:rPr lang="en-US" dirty="0"/>
              <a:t> or original</a:t>
            </a:r>
            <a:r>
              <a:rPr lang="en-US" baseline="0" dirty="0"/>
              <a:t> </a:t>
            </a:r>
            <a:r>
              <a:rPr lang="en-US" baseline="0" dirty="0" err="1"/>
              <a:t>cryobox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9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4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SAMPLE TYPES?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6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new photo of </a:t>
            </a:r>
            <a:r>
              <a:rPr lang="en-US" baseline="0" dirty="0" err="1"/>
              <a:t>micronic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accurate for the </a:t>
            </a:r>
            <a:r>
              <a:rPr lang="en-US" dirty="0" err="1"/>
              <a:t>micronic</a:t>
            </a:r>
            <a:r>
              <a:rPr lang="en-US" dirty="0"/>
              <a:t> tubes?  ADD EXAMPLE OF collection tube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if all needed for this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Appendix F      Plasma and Buffy Coat Preparation (10mL Purple Top Tube)</a:t>
            </a:r>
          </a:p>
        </p:txBody>
      </p:sp>
    </p:spTree>
    <p:extLst>
      <p:ext uri="{BB962C8B-B14F-4D97-AF65-F5344CB8AC3E}">
        <p14:creationId xmlns:p14="http://schemas.microsoft.com/office/powerpoint/2010/main" val="197713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 IN NEW CRYOBOX FOR MICRONICS?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PHOTOS IN NEW CRYOBOX FOR MICRONICS?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72137-9397-F4C4-5640-C1440BFBE57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8FB2B-BB8E-28E4-A175-7276B4ACBEF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E4AC1-5447-29E7-9DA6-15CCA8BE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BE56-2992-D21E-8A96-68E9B7BD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B3-A444-DCF9-4C86-F9F195BE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B220-0ACD-CBEB-E586-490353D0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5A68-3192-7280-1717-A4C52CDC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BD7E9E92-94A3-79A7-4976-D6869E501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1041" r="5810" b="23332"/>
          <a:stretch/>
        </p:blipFill>
        <p:spPr>
          <a:xfrm>
            <a:off x="3328201" y="4609907"/>
            <a:ext cx="2485238" cy="1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1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8839FA-38F8-68E9-5967-EB00BD4E14F0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1BA40-DF08-C34B-3FA0-D528E3CB4055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7DA3F0A1-0236-39D1-6C40-0CD56D75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B697D-805D-D3DD-110E-E8E3E8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24F3-2705-7F7C-6599-B881200C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B746-C7FB-804C-FE84-6118CC58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15B2-D6D5-E1FB-A20E-07B8E03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854-C702-B215-F559-7EBD7A0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8149D-B08C-235B-B28A-A885DEE89318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9EC2-5EEB-1C79-0E58-347132F074B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29F7FDB7-F5FC-8B5D-F462-A79A28FE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B956-39FC-2769-C335-106DEB08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09C2-09D5-A8CF-BC52-6C97CDD1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F62-F691-7A53-FB80-C86EB31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BD89-FDDD-1773-403C-03C989A6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B913-40C3-036E-E1A4-30127B2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BCFBFA48-D633-070F-D010-B0DF0C6D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1C2F0-58BC-A97E-C530-1D984E3F611B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238A9-3019-B42B-7A66-33B1328DCACF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6654-ECA9-902F-AD6F-9055553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6E2-7DF2-1180-4358-B27D8C7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6C3E-BAFE-14C3-7058-0C4D92D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74B4-29C6-5FD3-CBB1-C1D05A7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051-9B6A-F837-CCF0-17D0F49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BDEA7-86BE-3B15-8B8F-D0006852853D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656-F820-6E6B-A7A4-61D370869DEA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D1547-8A45-945A-ED19-1474130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4A7B-9BF6-A09D-903D-778617B3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0519-6B30-CCDE-83D4-77170D22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5A1B-4826-144A-6E9A-E94C48E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7286-B1C1-343E-0E8A-BF5023B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5056C-15E2-5B95-F753-EAE41507A3A4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D71E2-7494-A75B-6571-5E4BF5049B7E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1413C837-6358-7B7A-5FF3-00C40E8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10D2C-1426-25B1-D1AE-2136E0AE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3292-BD80-FB2F-8CBB-744C1C9CD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EE772-49C1-01E0-A40E-D4EB5631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B18E-FD97-C857-42B1-56C30CEA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C04-6898-6C32-EA74-81D6B0A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AAC5-47AF-75E4-C022-E3D580E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0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AFE12-4FFC-6777-5A89-924ADD71E011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58F8-3710-EEAF-DDF5-D044B9525281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logo with arrows and words&#10;&#10;Description automatically generated">
            <a:extLst>
              <a:ext uri="{FF2B5EF4-FFF2-40B4-BE49-F238E27FC236}">
                <a16:creationId xmlns:a16="http://schemas.microsoft.com/office/drawing/2014/main" id="{7E167B5B-DF35-DCD1-E45E-45AD81C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C011-34CC-2E00-67CF-E6047D3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B59-5BFE-185A-52A3-818AE32B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C743-CAA8-87CF-BC34-8EAE50E1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55F56-89B3-023F-D8C1-D541EAE5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5C008-123F-CED5-0348-B04F31FC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558B-7320-3106-A515-F0003CEF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2C1E8-53D7-4DF1-6856-2AACAAA4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283D-4543-39D1-99F4-90C1D846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35263-D89A-40CA-3605-254D2D9F1AA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44D85-3E8A-9602-6A1E-FD86C15EE81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rrows and words&#10;&#10;Description automatically generated">
            <a:extLst>
              <a:ext uri="{FF2B5EF4-FFF2-40B4-BE49-F238E27FC236}">
                <a16:creationId xmlns:a16="http://schemas.microsoft.com/office/drawing/2014/main" id="{399731B1-91CF-AD39-D276-DE6124F3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BC74C-CEEF-2A76-ED89-344B040D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28C0C-189F-BE3A-0D75-4527F41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C470-B443-D6BB-54BD-AD984CC0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9E90-EF61-0658-39C2-F7E277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105E6-F060-03DC-3645-07FB9D786C1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EAD7-C90A-B986-F8CA-58A1166D3463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1FFB-0E14-EA5E-5C32-80687C96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1119-6D7D-F01B-09B2-D1D54B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15E79-E0E8-29B9-2DA8-A0E3D1C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082F1-5F9A-CEB1-D420-033D202D3CF1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74AED934-AB9D-B681-FF36-306B6A3A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96A39-FE94-E491-ECC4-163678E50E0B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D2F57-6A0F-2F67-0001-A5C4EEEC39A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5FE3-E0FB-543C-D857-E7449CDB99D3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E8-D9BA-3A18-7181-F2F8EE1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500"/>
            </a:lvl4pPr>
            <a:lvl5pPr>
              <a:defRPr sz="1500">
                <a:solidFill>
                  <a:schemeClr val="accent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F340-CA76-A5E4-1480-18219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70AD-E60F-CBE5-173B-4121D982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9088-E3DC-9610-2027-6801539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DD253-1C27-8DF1-CA8E-68F6A68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F577FE-7BDF-CBBA-CA49-7A64740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3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4CFD6-ED2E-322A-2A6A-CAD5AFF3B90E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AE7E-73D2-F8A0-14F5-DE5066C886E7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719E-0587-CB85-2117-10412A98BA5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3323DC19-3E11-3B6C-BFFE-31F1299E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43622-F04E-6D57-A3E0-0AA3005CC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2C61-5FC4-4AD5-CCAA-C8BBD68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2248E-E424-411A-84D9-B7289011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FD2D-10CE-97E8-92EE-6DAF71D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1ED9E-0B1F-51CC-0C17-152F74843746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26946-0B15-47EC-5DC8-E1B4705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E24694-84A9-B8C8-EE53-FBAEED61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37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7205F-86EE-2F75-2F6F-277305FBA1F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7F75-0A7C-7DF5-F26E-17846BC56E7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B448-D7FD-D91F-9888-73C8DEE5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0A2-3E88-29DD-697E-F39BA16A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081F-9486-C8E1-D5DF-DA38E29D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0DC-395D-4D6C-9FB3-BF7F4316ABA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CF3E-D04D-4049-B65C-DB26A18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0839-A5C1-C580-AB7B-B1DC8081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its.iu.edu/he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dlkeys@iupu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ncrad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3.wdp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kits.iu.edu/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hazmat.dot.gov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ad.org/contact/holiday-closures/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hyperlink" Target="https://www.ncrad.org/contact/friday-blood-draws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4" Type="http://schemas.openxmlformats.org/officeDocument/2006/relationships/hyperlink" Target="https://ncradbio.sitehost.iu.edu/coordinate-studies/head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alzstudy@iu.edu" TargetMode="External"/><Relationship Id="rId2" Type="http://schemas.openxmlformats.org/officeDocument/2006/relationships/hyperlink" Target="mailto:dlkeys@iupu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ncrad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kits.iu.edu/head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58679"/>
              </p:ext>
            </p:extLst>
          </p:nvPr>
        </p:nvGraphicFramePr>
        <p:xfrm>
          <a:off x="628650" y="3143990"/>
          <a:ext cx="7886700" cy="2360427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0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collaboration with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National Centralized Repository for Alzheimer’s Disease and Related Dementias (NCRAD)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745" marR="1187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3270" y="3969270"/>
            <a:ext cx="7025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Blood-Based </a:t>
            </a:r>
            <a:r>
              <a:rPr lang="en-US" sz="2800" b="1" dirty="0" err="1">
                <a:latin typeface="Cambria" panose="02040503050406030204" pitchFamily="18" charset="0"/>
              </a:rPr>
              <a:t>Biospecimen</a:t>
            </a:r>
            <a:r>
              <a:rPr lang="en-US" sz="2800" b="1" dirty="0">
                <a:latin typeface="Cambria" panose="02040503050406030204" pitchFamily="18" charset="0"/>
              </a:rPr>
              <a:t> Training Slides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49F22-71DF-3B94-726F-1FAEEB62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33" y="166254"/>
            <a:ext cx="6800850" cy="29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5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NCRAD Kit Request Module: </a:t>
            </a:r>
            <a:br>
              <a:rPr lang="en-US" b="1" dirty="0"/>
            </a:br>
            <a:r>
              <a:rPr lang="en-US" b="1" dirty="0"/>
              <a:t>When It Must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Each site will be responsible for ordering kits (labels included) and maintaining supplies on site for scheduled participants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To order, sites will use the Indiana University online kit ordering module: </a:t>
            </a:r>
            <a:r>
              <a:rPr lang="en-US" b="0" i="0" u="sng" dirty="0">
                <a:effectLst/>
                <a:latin typeface="Lato" panose="020F0502020204030203" pitchFamily="34" charset="0"/>
                <a:hlinkClick r:id="rId2"/>
              </a:rPr>
              <a:t>https://kits.iu.edu/head</a:t>
            </a:r>
            <a:endParaRPr lang="en-US" b="0" i="0" u="sng" dirty="0">
              <a:effectLst/>
              <a:latin typeface="Lato" panose="020F0502020204030203" pitchFamily="34" charset="0"/>
            </a:endParaRPr>
          </a:p>
          <a:p>
            <a:endParaRPr lang="en-US" u="sng" dirty="0">
              <a:latin typeface="Lato" panose="020F0502020204030203" pitchFamily="34" charset="0"/>
            </a:endParaRPr>
          </a:p>
          <a:p>
            <a:r>
              <a:rPr lang="en-US" dirty="0"/>
              <a:t>Allow a minimum of </a:t>
            </a:r>
            <a:r>
              <a:rPr lang="en-US" b="1" dirty="0"/>
              <a:t>2-3 weeks </a:t>
            </a:r>
            <a:r>
              <a:rPr lang="en-US" dirty="0"/>
              <a:t>for your order to be processed and delivered.</a:t>
            </a:r>
          </a:p>
        </p:txBody>
      </p:sp>
    </p:spTree>
    <p:extLst>
      <p:ext uri="{BB962C8B-B14F-4D97-AF65-F5344CB8AC3E}">
        <p14:creationId xmlns:p14="http://schemas.microsoft.com/office/powerpoint/2010/main" val="23266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607106"/>
            <a:ext cx="7772400" cy="2387600"/>
          </a:xfrm>
        </p:spPr>
        <p:txBody>
          <a:bodyPr/>
          <a:lstStyle/>
          <a:p>
            <a:r>
              <a:rPr lang="en-US" b="1" dirty="0"/>
              <a:t>Specimen Labels</a:t>
            </a:r>
          </a:p>
        </p:txBody>
      </p:sp>
      <p:pic>
        <p:nvPicPr>
          <p:cNvPr id="2" name="Picture 1" descr="NCRAD LOGO">
            <a:extLst>
              <a:ext uri="{FF2B5EF4-FFF2-40B4-BE49-F238E27FC236}">
                <a16:creationId xmlns:a16="http://schemas.microsoft.com/office/drawing/2014/main" id="{87A46F28-FD3B-9E8A-1929-BABEB498E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56" y="3282654"/>
            <a:ext cx="4021487" cy="296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49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4958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Label Type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813560"/>
            <a:ext cx="762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Kit Number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HEAD ID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Collection Tube Labels</a:t>
            </a:r>
          </a:p>
          <a:p>
            <a:pPr lvl="1"/>
            <a:r>
              <a:rPr lang="en-US" dirty="0"/>
              <a:t>Differ by specimen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Cryovial Labels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4101" y="277261"/>
            <a:ext cx="7886700" cy="1325563"/>
          </a:xfrm>
        </p:spPr>
        <p:txBody>
          <a:bodyPr/>
          <a:lstStyle/>
          <a:p>
            <a:r>
              <a:rPr lang="en-US" b="1" dirty="0"/>
              <a:t>Kit Number Labels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221480" y="1743011"/>
            <a:ext cx="4724400" cy="3597952"/>
          </a:xfrm>
        </p:spPr>
        <p:txBody>
          <a:bodyPr>
            <a:noAutofit/>
          </a:bodyPr>
          <a:lstStyle/>
          <a:p>
            <a:r>
              <a:rPr lang="en-US" sz="2400" dirty="0"/>
              <a:t>Used to track patient samples and provide quality assurance </a:t>
            </a:r>
          </a:p>
          <a:p>
            <a:r>
              <a:rPr lang="en-US" sz="2400" dirty="0"/>
              <a:t>Will be placed on the following locations: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Biological Sample and Shipment Notification Form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Outside cryobox that houses aliquot tubes during storage and shipment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824" y="500724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000" b="1" i="1" dirty="0">
                <a:solidFill>
                  <a:prstClr val="black"/>
                </a:solidFill>
              </a:rPr>
              <a:t>Provided by NCRAD in the kits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838" r="1155" b="1278"/>
          <a:stretch/>
        </p:blipFill>
        <p:spPr bwMode="auto">
          <a:xfrm>
            <a:off x="877719" y="2009369"/>
            <a:ext cx="2447955" cy="2461936"/>
          </a:xfrm>
          <a:prstGeom prst="rect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11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" y="274637"/>
            <a:ext cx="7886700" cy="1325563"/>
          </a:xfrm>
        </p:spPr>
        <p:txBody>
          <a:bodyPr/>
          <a:lstStyle/>
          <a:p>
            <a:r>
              <a:rPr lang="en-US" b="1" dirty="0"/>
              <a:t>HEAD ID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1"/>
            <a:ext cx="4876800" cy="3775364"/>
          </a:xfrm>
        </p:spPr>
        <p:txBody>
          <a:bodyPr>
            <a:normAutofit/>
          </a:bodyPr>
          <a:lstStyle/>
          <a:p>
            <a:r>
              <a:rPr lang="en-US" sz="2400" dirty="0"/>
              <a:t>Subjects will be identified by their HEAD ID</a:t>
            </a:r>
          </a:p>
          <a:p>
            <a:r>
              <a:rPr lang="en-US" sz="2400" dirty="0"/>
              <a:t>The HEAD ID may only be available shortly before the visit</a:t>
            </a:r>
          </a:p>
          <a:p>
            <a:r>
              <a:rPr lang="en-US" sz="2400" dirty="0"/>
              <a:t>Sites will be responsible for handwriting this onto the provided labels</a:t>
            </a:r>
          </a:p>
          <a:p>
            <a:pPr lvl="1"/>
            <a:r>
              <a:rPr lang="en-US" sz="2400" dirty="0"/>
              <a:t>Must use </a:t>
            </a:r>
            <a:r>
              <a:rPr lang="en-US" dirty="0"/>
              <a:t>F</a:t>
            </a:r>
            <a:r>
              <a:rPr lang="en-US" sz="2400" dirty="0"/>
              <a:t>ine </a:t>
            </a:r>
            <a:r>
              <a:rPr lang="en-US" dirty="0"/>
              <a:t>p</a:t>
            </a:r>
            <a:r>
              <a:rPr lang="en-US" sz="2400" dirty="0"/>
              <a:t>oint permanent marker 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19D53-DFA2-4EDE-A6CC-FF1CF7949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0243" y="1975466"/>
            <a:ext cx="2140429" cy="23452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829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Collection Tube Labels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4078" y="2579600"/>
            <a:ext cx="59798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Specimen Barcode (assigned by NCRAD)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4590" y="1994548"/>
            <a:ext cx="3225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Study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1709" y="3048348"/>
            <a:ext cx="3225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Sample Type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5288" y="3459674"/>
            <a:ext cx="541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Kit # (assigned by NCRAD) unique to the subject and visit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2699678" y="3516233"/>
            <a:ext cx="974912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699678" y="2638637"/>
            <a:ext cx="914400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699678" y="2050270"/>
            <a:ext cx="914400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699678" y="3078674"/>
            <a:ext cx="974912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llection tube label">
            <a:extLst>
              <a:ext uri="{FF2B5EF4-FFF2-40B4-BE49-F238E27FC236}">
                <a16:creationId xmlns:a16="http://schemas.microsoft.com/office/drawing/2014/main" id="{B6B05D00-456A-6A11-AA53-D4CC6D151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6" y="1854865"/>
            <a:ext cx="2461604" cy="24973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491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6A188D3-A120-4BBE-8E75-93BA7A47B1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29" y="4038437"/>
            <a:ext cx="781696" cy="2219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Collection Tubes - Blood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12318" y="4597107"/>
            <a:ext cx="4431682" cy="1039043"/>
          </a:xfrm>
        </p:spPr>
        <p:txBody>
          <a:bodyPr>
            <a:normAutofit/>
          </a:bodyPr>
          <a:lstStyle/>
          <a:p>
            <a:r>
              <a:rPr lang="en-US" sz="2000" dirty="0"/>
              <a:t>All collection tubes will have two labels </a:t>
            </a:r>
          </a:p>
          <a:p>
            <a:pPr lvl="1"/>
            <a:r>
              <a:rPr lang="en-US" sz="1800" dirty="0"/>
              <a:t>The Collection Tube Labels </a:t>
            </a:r>
          </a:p>
          <a:p>
            <a:pPr lvl="1"/>
            <a:r>
              <a:rPr lang="en-US" sz="1800" dirty="0"/>
              <a:t>The handwritten HEAD ID Label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399" y="1523999"/>
            <a:ext cx="4287723" cy="24384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24743"/>
            <a:ext cx="471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1: Collection Tube Label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3479" y="924743"/>
            <a:ext cx="416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Label 2: HEAD ID Label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69465" y="1932881"/>
            <a:ext cx="3748723" cy="24496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7273" y="4316626"/>
            <a:ext cx="19064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Collection/Aliquot</a:t>
            </a:r>
          </a:p>
          <a:p>
            <a:pPr algn="ctr"/>
            <a:r>
              <a:rPr lang="en-US" dirty="0"/>
              <a:t> tube label    *place barcode near top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3505" y="5694622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HEAD ID label</a:t>
            </a:r>
          </a:p>
        </p:txBody>
      </p:sp>
      <p:sp>
        <p:nvSpPr>
          <p:cNvPr id="28" name="Left Arrow 27"/>
          <p:cNvSpPr/>
          <p:nvPr/>
        </p:nvSpPr>
        <p:spPr>
          <a:xfrm rot="10800000">
            <a:off x="2576554" y="4993145"/>
            <a:ext cx="774014" cy="246966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eft Arrow 28"/>
          <p:cNvSpPr/>
          <p:nvPr/>
        </p:nvSpPr>
        <p:spPr>
          <a:xfrm rot="10800000">
            <a:off x="2576553" y="5706550"/>
            <a:ext cx="774014" cy="246966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B0059A-A1F5-43BE-8432-436392A753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06867" y="2068749"/>
            <a:ext cx="2273918" cy="2177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collection tube label">
            <a:extLst>
              <a:ext uri="{FF2B5EF4-FFF2-40B4-BE49-F238E27FC236}">
                <a16:creationId xmlns:a16="http://schemas.microsoft.com/office/drawing/2014/main" id="{30C26EB1-24BE-7AA3-4201-8B7A5702F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8" y="1836163"/>
            <a:ext cx="1812848" cy="18391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" name="Picture 3" descr="collection tube label">
            <a:extLst>
              <a:ext uri="{FF2B5EF4-FFF2-40B4-BE49-F238E27FC236}">
                <a16:creationId xmlns:a16="http://schemas.microsoft.com/office/drawing/2014/main" id="{8AE74DE6-28D3-4120-22D8-17F181659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62" y="1836163"/>
            <a:ext cx="1812848" cy="18391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12394-7B6A-A467-F211-692AFEBA36EF}"/>
              </a:ext>
            </a:extLst>
          </p:cNvPr>
          <p:cNvSpPr txBox="1"/>
          <p:nvPr/>
        </p:nvSpPr>
        <p:spPr>
          <a:xfrm>
            <a:off x="2715166" y="2543144"/>
            <a:ext cx="15599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Buffy Coat</a:t>
            </a:r>
          </a:p>
        </p:txBody>
      </p:sp>
    </p:spTree>
    <p:extLst>
      <p:ext uri="{BB962C8B-B14F-4D97-AF65-F5344CB8AC3E}">
        <p14:creationId xmlns:p14="http://schemas.microsoft.com/office/powerpoint/2010/main" val="353757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Cryovial Tube Labels – </a:t>
            </a:r>
            <a:br>
              <a:rPr lang="en-US" b="1" dirty="0"/>
            </a:br>
            <a:r>
              <a:rPr lang="en-US" b="1" dirty="0"/>
              <a:t>Serum, Plasma and Buffy Coat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819" y="5403628"/>
            <a:ext cx="49243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Cryovial tube label only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Please don’t cover barcode on tube with label!</a:t>
            </a:r>
          </a:p>
        </p:txBody>
      </p:sp>
      <p:sp>
        <p:nvSpPr>
          <p:cNvPr id="6" name="Left Arrow 5"/>
          <p:cNvSpPr/>
          <p:nvPr/>
        </p:nvSpPr>
        <p:spPr>
          <a:xfrm>
            <a:off x="2038235" y="3371472"/>
            <a:ext cx="1422400" cy="3810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D487-1AFD-48DC-BAC7-36A5CFF74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" t="3116" r="86808" b="7074"/>
          <a:stretch/>
        </p:blipFill>
        <p:spPr>
          <a:xfrm>
            <a:off x="798989" y="2246488"/>
            <a:ext cx="1162975" cy="2769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C1BCC-357E-43A6-A9D5-5C687A4716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37" y="2788325"/>
            <a:ext cx="1653726" cy="1635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82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Labeling Biologic Samples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892" y="1460059"/>
            <a:ext cx="3949651" cy="4891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6200" b="1" dirty="0">
                <a:ea typeface="Verdana" pitchFamily="34" charset="0"/>
                <a:cs typeface="Verdana" pitchFamily="34" charset="0"/>
              </a:rPr>
              <a:t>Please...</a:t>
            </a:r>
          </a:p>
          <a:p>
            <a:pPr>
              <a:buNone/>
            </a:pPr>
            <a:endParaRPr lang="en-GB" sz="6200" b="1" dirty="0">
              <a:ea typeface="Verdana" pitchFamily="34" charset="0"/>
              <a:cs typeface="Verdana" pitchFamily="34" charset="0"/>
            </a:endParaRPr>
          </a:p>
          <a:p>
            <a:r>
              <a:rPr lang="en-GB" sz="62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62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6200" dirty="0">
                <a:ea typeface="Verdana" pitchFamily="34" charset="0"/>
                <a:cs typeface="Verdana" pitchFamily="34" charset="0"/>
              </a:rPr>
              <a:t> cooling, collecting, processing or freezing samples.</a:t>
            </a:r>
          </a:p>
          <a:p>
            <a:pPr>
              <a:buNone/>
            </a:pPr>
            <a:endParaRPr lang="en-GB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Label only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subject’s tubes at a time to avoid mix-ups.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tube types.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Make sure the label is completely adhered by rolling between your fingers.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68" y="2603073"/>
            <a:ext cx="4309382" cy="24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7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21253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Handling/Processing </a:t>
            </a:r>
            <a:br>
              <a:rPr lang="en-US" sz="6000" b="1" dirty="0"/>
            </a:br>
            <a:r>
              <a:rPr lang="en-US" sz="6000" b="1" dirty="0"/>
              <a:t>Study Specimens </a:t>
            </a:r>
            <a:endParaRPr lang="en-US" sz="6000" dirty="0"/>
          </a:p>
        </p:txBody>
      </p:sp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B43C734F-C50B-F4B1-5A9A-1C10D005D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1" y="4037034"/>
            <a:ext cx="3072246" cy="2267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53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/>
              <a:t>Phone: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/>
          </a:p>
          <a:p>
            <a:pPr lvl="1"/>
            <a:r>
              <a:rPr lang="en-US" dirty="0"/>
              <a:t>CRC email: </a:t>
            </a:r>
            <a:r>
              <a:rPr lang="en-US" dirty="0">
                <a:hlinkClick r:id="rId2"/>
              </a:rPr>
              <a:t>dlkeys@iupui.edu</a:t>
            </a:r>
            <a:endParaRPr lang="en-US" dirty="0"/>
          </a:p>
          <a:p>
            <a:pPr lvl="1"/>
            <a:r>
              <a:rPr lang="en-US" dirty="0"/>
              <a:t>Back-up email: </a:t>
            </a:r>
            <a:r>
              <a:rPr lang="en-US" dirty="0">
                <a:hlinkClick r:id="rId3"/>
              </a:rPr>
              <a:t>alzstudy@iu.edu</a:t>
            </a:r>
            <a:endParaRPr lang="en-US" dirty="0"/>
          </a:p>
          <a:p>
            <a:pPr lvl="1"/>
            <a:r>
              <a:rPr lang="en-US" dirty="0"/>
              <a:t>Website:  </a:t>
            </a:r>
            <a:r>
              <a:rPr lang="en-US" dirty="0">
                <a:hlinkClick r:id="rId4"/>
              </a:rPr>
              <a:t>www.ncrad.org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8883165B-AC81-EDC2-A7F4-DFBE32957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05" y="3752603"/>
            <a:ext cx="3467434" cy="255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02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2" y="-5635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Site Required Equipment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4832" y="1269205"/>
            <a:ext cx="3868340" cy="74827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Blood Collection/Safety Equipment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4832" y="2119084"/>
            <a:ext cx="3868340" cy="41721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PPE</a:t>
            </a:r>
          </a:p>
          <a:p>
            <a:pPr lvl="1"/>
            <a:r>
              <a:rPr lang="en-US" dirty="0"/>
              <a:t>Lab Coat, Safety Glasses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Tourniquet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Alcohol Prep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Gauze 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Butterfly Needles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Bandage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Sharps Bin and Lid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30750" y="1269206"/>
            <a:ext cx="3887391" cy="7482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Processing/Storage Equipment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0830" y="2119085"/>
            <a:ext cx="4343341" cy="4172177"/>
          </a:xfrm>
        </p:spPr>
        <p:txBody>
          <a:bodyPr>
            <a:normAutofit/>
          </a:bodyPr>
          <a:lstStyle/>
          <a:p>
            <a:pPr marL="731520" indent="-514350">
              <a:buFont typeface="+mj-lt"/>
              <a:buAutoNum type="arabicPeriod"/>
            </a:pPr>
            <a:r>
              <a:rPr lang="en-US" sz="2400" dirty="0"/>
              <a:t>Centrifuge capable of ≥2000 </a:t>
            </a:r>
            <a:r>
              <a:rPr lang="en-US" sz="2400" dirty="0" err="1"/>
              <a:t>rcf</a:t>
            </a:r>
            <a:r>
              <a:rPr lang="en-US" sz="2400" dirty="0"/>
              <a:t> with refrigeration to 4⁰C</a:t>
            </a:r>
          </a:p>
          <a:p>
            <a:pPr marL="731520" indent="-514350">
              <a:buFont typeface="+mj-lt"/>
              <a:buAutoNum type="arabicPeriod"/>
            </a:pPr>
            <a:r>
              <a:rPr lang="en-US" sz="2400" dirty="0"/>
              <a:t>-80⁰C Freezer</a:t>
            </a:r>
          </a:p>
          <a:p>
            <a:pPr marL="731520" indent="-514350">
              <a:buFont typeface="+mj-lt"/>
              <a:buAutoNum type="arabicPeriod"/>
            </a:pPr>
            <a:r>
              <a:rPr lang="en-US" sz="2400" dirty="0"/>
              <a:t>Wet Ice Bucket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5268" y="1269205"/>
            <a:ext cx="0" cy="4826793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4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Sample Collection - Blood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37805"/>
              </p:ext>
            </p:extLst>
          </p:nvPr>
        </p:nvGraphicFramePr>
        <p:xfrm>
          <a:off x="315686" y="1793636"/>
          <a:ext cx="8512628" cy="376027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85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01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Draw Tube Order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Tube Type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Number</a:t>
                      </a:r>
                      <a:r>
                        <a:rPr lang="en-US" baseline="0" dirty="0"/>
                        <a:t> of Tubes Drawn</a:t>
                      </a:r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Image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7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PAXgene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 Tube for RNA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5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Serum (Red-Top) Tube (10 ml)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14511"/>
                  </a:ext>
                </a:extLst>
              </a:tr>
              <a:tr h="820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EDTA (Lavender-Top) Tube (10ml)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5 (baseline)</a:t>
                      </a:r>
                    </a:p>
                    <a:p>
                      <a:pPr algn="ctr"/>
                      <a:r>
                        <a:rPr lang="en-US" dirty="0"/>
                        <a:t>X 6 (18M)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637253"/>
                  </a:ext>
                </a:extLst>
              </a:tr>
              <a:tr h="7725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EDTA (Lavender-Top) Tube (6 ml)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839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60E1B88-F99C-410E-A608-F56849F35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28" y="4081233"/>
            <a:ext cx="2914141" cy="597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8C009-4FA7-4829-86D6-21FA43B45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29" y="3315375"/>
            <a:ext cx="2914141" cy="493819"/>
          </a:xfrm>
          <a:prstGeom prst="rect">
            <a:avLst/>
          </a:prstGeom>
        </p:spPr>
      </p:pic>
      <p:pic>
        <p:nvPicPr>
          <p:cNvPr id="8" name="Picture 7" descr="C:\Users\kelfaber\AppData\Local\Microsoft\Windows\INetCache\Content.Outlook\TE0Y6POZ\IMG_4118.JPG">
            <a:extLst>
              <a:ext uri="{FF2B5EF4-FFF2-40B4-BE49-F238E27FC236}">
                <a16:creationId xmlns:a16="http://schemas.microsoft.com/office/drawing/2014/main" id="{D349F4FA-BB6C-4B7B-81C3-77AC1ACF251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38911" r="9640" b="37445"/>
          <a:stretch/>
        </p:blipFill>
        <p:spPr bwMode="auto">
          <a:xfrm>
            <a:off x="5779928" y="4854052"/>
            <a:ext cx="2914141" cy="515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900B7F-7AA6-4799-A7B0-59EBEB5F3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779929" y="2426656"/>
            <a:ext cx="2865367" cy="5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2C83EE9-A99F-4DA3-852D-9E0A75ACE3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41" y="4108925"/>
            <a:ext cx="3305175" cy="779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750" y="-198832"/>
            <a:ext cx="4695518" cy="1325563"/>
          </a:xfrm>
        </p:spPr>
        <p:txBody>
          <a:bodyPr/>
          <a:lstStyle/>
          <a:p>
            <a:r>
              <a:rPr lang="en-US" b="1" dirty="0"/>
              <a:t>Aliquot Cap Colors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01626"/>
              </p:ext>
            </p:extLst>
          </p:nvPr>
        </p:nvGraphicFramePr>
        <p:xfrm>
          <a:off x="666415" y="988355"/>
          <a:ext cx="7545026" cy="2526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Cap Color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Sample Type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baseline="0" dirty="0">
                          <a:effectLst/>
                        </a:rPr>
                        <a:t>Serum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01117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Purple Cap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Plasma</a:t>
                      </a:r>
                      <a:endParaRPr lang="en-US" sz="2400" baseline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 Cap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Plasma Residual</a:t>
                      </a:r>
                      <a:r>
                        <a:rPr lang="en-US" sz="2400" baseline="0" dirty="0">
                          <a:effectLst/>
                        </a:rPr>
                        <a:t> (&lt;1.5ml)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81600" algn="l"/>
                        </a:tabLst>
                        <a:defRPr/>
                      </a:pP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(Document Specimen Number and Volume of Residual Aliquot on Sample Form)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Gray Cap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>
                          <a:effectLst/>
                        </a:rPr>
                        <a:t>Buffy Coat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37075" y="5510848"/>
            <a:ext cx="718877" cy="6980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Purple Cap (Plasma)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19807" y="5510849"/>
            <a:ext cx="771710" cy="685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Gray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(Buffy Coat)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413447" y="5510848"/>
            <a:ext cx="852757" cy="685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(Residual)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DC7167-6DC0-4CAB-9963-7B9B54C8A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29" y="4809747"/>
            <a:ext cx="402371" cy="701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C2047-FD8F-4DEF-9CF3-B2FF2BB87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456" y="4822444"/>
            <a:ext cx="402371" cy="701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D81D5-AAA8-46DC-BBF0-EAF60223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648" y="4822444"/>
            <a:ext cx="402371" cy="701101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67C649E4-8658-435A-B501-6E0B59A1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927" y="5599628"/>
            <a:ext cx="807184" cy="4638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Cap (</a:t>
            </a: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Serum)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22B9BA-1646-423D-BCF0-E48E61698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62" y="4809747"/>
            <a:ext cx="40237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09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F4E3-CC81-41D9-B524-9306D22D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71734A-6D77-4026-BD6A-3E14744772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6"/>
            <a:ext cx="9144000" cy="5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2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ECF9C0-8ECE-4119-B34B-413CCBA01E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9" y="808990"/>
            <a:ext cx="8881342" cy="5240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CE9174-9135-9506-A512-1B7B74E71299}"/>
              </a:ext>
            </a:extLst>
          </p:cNvPr>
          <p:cNvSpPr txBox="1"/>
          <p:nvPr/>
        </p:nvSpPr>
        <p:spPr>
          <a:xfrm>
            <a:off x="2588821" y="201881"/>
            <a:ext cx="388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Baseline Visit Only</a:t>
            </a:r>
          </a:p>
        </p:txBody>
      </p:sp>
    </p:spTree>
    <p:extLst>
      <p:ext uri="{BB962C8B-B14F-4D97-AF65-F5344CB8AC3E}">
        <p14:creationId xmlns:p14="http://schemas.microsoft.com/office/powerpoint/2010/main" val="429409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9D1F32-F696-46F4-9018-4D99F06FF296}"/>
              </a:ext>
            </a:extLst>
          </p:cNvPr>
          <p:cNvSpPr txBox="1">
            <a:spLocks/>
          </p:cNvSpPr>
          <p:nvPr/>
        </p:nvSpPr>
        <p:spPr>
          <a:xfrm>
            <a:off x="1052387" y="207420"/>
            <a:ext cx="818877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Serum Tube (Serum Collection)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111CB-7548-4D2C-B67C-08F72B55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2995" y="2662084"/>
            <a:ext cx="2705923" cy="5104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7BC66-0C37-4432-83E2-4BDE296F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" b="10769"/>
          <a:stretch/>
        </p:blipFill>
        <p:spPr>
          <a:xfrm>
            <a:off x="2528524" y="2791605"/>
            <a:ext cx="3398635" cy="1087359"/>
          </a:xfrm>
          <a:prstGeom prst="rect">
            <a:avLst/>
          </a:prstGeom>
        </p:spPr>
      </p:pic>
      <p:sp>
        <p:nvSpPr>
          <p:cNvPr id="8" name="Right Arrow 16">
            <a:extLst>
              <a:ext uri="{FF2B5EF4-FFF2-40B4-BE49-F238E27FC236}">
                <a16:creationId xmlns:a16="http://schemas.microsoft.com/office/drawing/2014/main" id="{6101A210-9093-4B7B-B940-0779298E8601}"/>
              </a:ext>
            </a:extLst>
          </p:cNvPr>
          <p:cNvSpPr/>
          <p:nvPr/>
        </p:nvSpPr>
        <p:spPr>
          <a:xfrm>
            <a:off x="1686488" y="2983312"/>
            <a:ext cx="791028" cy="7039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17">
            <a:extLst>
              <a:ext uri="{FF2B5EF4-FFF2-40B4-BE49-F238E27FC236}">
                <a16:creationId xmlns:a16="http://schemas.microsoft.com/office/drawing/2014/main" id="{718F78E2-FF92-41E5-92A4-ECC1D29E9958}"/>
              </a:ext>
            </a:extLst>
          </p:cNvPr>
          <p:cNvSpPr/>
          <p:nvPr/>
        </p:nvSpPr>
        <p:spPr>
          <a:xfrm>
            <a:off x="5978167" y="2995719"/>
            <a:ext cx="791028" cy="7039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959C1-63F8-4A4A-9EBB-44BAD9D1315C}"/>
              </a:ext>
            </a:extLst>
          </p:cNvPr>
          <p:cNvSpPr txBox="1"/>
          <p:nvPr/>
        </p:nvSpPr>
        <p:spPr>
          <a:xfrm>
            <a:off x="125346" y="4301642"/>
            <a:ext cx="223519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(unfilled)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26CF-3530-4F8A-B30C-213902F49BFB}"/>
              </a:ext>
            </a:extLst>
          </p:cNvPr>
          <p:cNvSpPr txBox="1"/>
          <p:nvPr/>
        </p:nvSpPr>
        <p:spPr>
          <a:xfrm>
            <a:off x="2176244" y="1722976"/>
            <a:ext cx="479151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Please note: After standing at room temperature for 30 minutes, blood will be clotted and immobile**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A0D27-A30C-4B93-9105-DFB6CD1C7CCB}"/>
              </a:ext>
            </a:extLst>
          </p:cNvPr>
          <p:cNvSpPr txBox="1"/>
          <p:nvPr/>
        </p:nvSpPr>
        <p:spPr>
          <a:xfrm>
            <a:off x="6056721" y="4301642"/>
            <a:ext cx="276217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Serum Tube (after centrifuge)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E3C154-1BD4-4E89-B2FD-251287619E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t="1976" r="21014" b="7466"/>
          <a:stretch/>
        </p:blipFill>
        <p:spPr bwMode="auto">
          <a:xfrm>
            <a:off x="7367906" y="1529768"/>
            <a:ext cx="612300" cy="2740507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199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9512C-DC4D-215D-15AC-A7309602365C}"/>
              </a:ext>
            </a:extLst>
          </p:cNvPr>
          <p:cNvSpPr txBox="1"/>
          <p:nvPr/>
        </p:nvSpPr>
        <p:spPr>
          <a:xfrm>
            <a:off x="1650670" y="118754"/>
            <a:ext cx="634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Baseline Visit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D25CF-B204-D487-B09D-07A1958E2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773249"/>
            <a:ext cx="8991600" cy="54846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856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88" y="74255"/>
            <a:ext cx="8188779" cy="1325563"/>
          </a:xfrm>
        </p:spPr>
        <p:txBody>
          <a:bodyPr/>
          <a:lstStyle/>
          <a:p>
            <a:r>
              <a:rPr lang="en-US" b="1" dirty="0"/>
              <a:t>EDTA Tube (Plasma Collection)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1451639"/>
            <a:ext cx="609601" cy="25402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65" y="1451639"/>
            <a:ext cx="2641600" cy="1714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" name="Picture 4" descr="buffy_coat_examination-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5" y="1361058"/>
            <a:ext cx="1672001" cy="28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3561" y="1219637"/>
            <a:ext cx="2775086" cy="30988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651806" y="3302133"/>
            <a:ext cx="442685" cy="95794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7443474" y="4351443"/>
            <a:ext cx="504446" cy="1325563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111"/>
          <p:cNvSpPr txBox="1">
            <a:spLocks noChangeArrowheads="1"/>
          </p:cNvSpPr>
          <p:nvPr/>
        </p:nvSpPr>
        <p:spPr bwMode="auto">
          <a:xfrm>
            <a:off x="830162" y="5123187"/>
            <a:ext cx="1663656" cy="79072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Plasma Aliquots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 (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up to 17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 for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baseline visit</a:t>
            </a: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443474" y="6243864"/>
            <a:ext cx="1571625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Close up view of 2.0 ml </a:t>
            </a:r>
            <a:r>
              <a:rPr lang="en-US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cryovial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PMingLiU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pic>
        <p:nvPicPr>
          <p:cNvPr id="18" name="Picture 17" descr="C:\Users\mipetkov\AppData\Local\Microsoft\Windows\INetCache\Content.Word\186018088_1788359824670167_7823181412328950995_n.jpg">
            <a:extLst>
              <a:ext uri="{FF2B5EF4-FFF2-40B4-BE49-F238E27FC236}">
                <a16:creationId xmlns:a16="http://schemas.microsoft.com/office/drawing/2014/main" id="{3A2422DB-ECD3-413C-96D4-C7687872EA9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6" t="81597" r="31315" b="4026"/>
          <a:stretch/>
        </p:blipFill>
        <p:spPr bwMode="auto">
          <a:xfrm rot="5400000">
            <a:off x="7625099" y="4787959"/>
            <a:ext cx="1377478" cy="5044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2DAAF-B06E-4E72-AE7F-F4CE1B6D0410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09" t="9865" r="13432" b="1417"/>
          <a:stretch/>
        </p:blipFill>
        <p:spPr bwMode="auto">
          <a:xfrm rot="5400000">
            <a:off x="4880210" y="3763244"/>
            <a:ext cx="1903786" cy="3042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391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40" y="149450"/>
            <a:ext cx="7886700" cy="1325563"/>
          </a:xfrm>
        </p:spPr>
        <p:txBody>
          <a:bodyPr/>
          <a:lstStyle/>
          <a:p>
            <a:r>
              <a:rPr lang="en-US" b="1" dirty="0" err="1"/>
              <a:t>EDTA</a:t>
            </a:r>
            <a:r>
              <a:rPr lang="en-US" b="1" dirty="0"/>
              <a:t> Tube (Buffy Coat Collection)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1"/>
          <a:stretch/>
        </p:blipFill>
        <p:spPr>
          <a:xfrm>
            <a:off x="1567416" y="1849438"/>
            <a:ext cx="768871" cy="31717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24" y="1575948"/>
            <a:ext cx="2133600" cy="4114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43761" y="2225464"/>
            <a:ext cx="2138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Note: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Buffy Coat aliquots will be distinguished from the plasma aliquots through a gray cap.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E0205-29F5-453B-8EE3-490FABD9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433" y="2652888"/>
            <a:ext cx="691535" cy="18288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Down Arrow 6">
            <a:extLst>
              <a:ext uri="{FF2B5EF4-FFF2-40B4-BE49-F238E27FC236}">
                <a16:creationId xmlns:a16="http://schemas.microsoft.com/office/drawing/2014/main" id="{FFF7911B-5D6C-4CD4-93CF-1748697FED97}"/>
              </a:ext>
            </a:extLst>
          </p:cNvPr>
          <p:cNvSpPr/>
          <p:nvPr/>
        </p:nvSpPr>
        <p:spPr>
          <a:xfrm rot="16200000">
            <a:off x="963464" y="3612851"/>
            <a:ext cx="442685" cy="95794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6">
            <a:extLst>
              <a:ext uri="{FF2B5EF4-FFF2-40B4-BE49-F238E27FC236}">
                <a16:creationId xmlns:a16="http://schemas.microsoft.com/office/drawing/2014/main" id="{A3A37FCC-CECA-4567-8C98-1D27F4C01D55}"/>
              </a:ext>
            </a:extLst>
          </p:cNvPr>
          <p:cNvSpPr/>
          <p:nvPr/>
        </p:nvSpPr>
        <p:spPr>
          <a:xfrm rot="16200000">
            <a:off x="3491081" y="2728686"/>
            <a:ext cx="442685" cy="95794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84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D932B8-3F82-C948-C6D3-A7C17273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" y="840102"/>
            <a:ext cx="8847117" cy="4917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2EE39A-E7F5-2E9A-ACD0-E4A435844F2B}"/>
              </a:ext>
            </a:extLst>
          </p:cNvPr>
          <p:cNvSpPr txBox="1"/>
          <p:nvPr/>
        </p:nvSpPr>
        <p:spPr>
          <a:xfrm>
            <a:off x="1650670" y="118754"/>
            <a:ext cx="634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18M Visit Only</a:t>
            </a:r>
          </a:p>
        </p:txBody>
      </p:sp>
    </p:spTree>
    <p:extLst>
      <p:ext uri="{BB962C8B-B14F-4D97-AF65-F5344CB8AC3E}">
        <p14:creationId xmlns:p14="http://schemas.microsoft.com/office/powerpoint/2010/main" val="411308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Training Overview: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89338"/>
            <a:ext cx="7430770" cy="4527641"/>
          </a:xfrm>
        </p:spPr>
        <p:txBody>
          <a:bodyPr>
            <a:normAutofit/>
          </a:bodyPr>
          <a:lstStyle/>
          <a:p>
            <a:r>
              <a:rPr lang="en-US" dirty="0"/>
              <a:t>Blood-Based Collection Schedule </a:t>
            </a:r>
          </a:p>
          <a:p>
            <a:r>
              <a:rPr lang="en-US" dirty="0"/>
              <a:t>Kit Request Module</a:t>
            </a:r>
          </a:p>
          <a:p>
            <a:r>
              <a:rPr lang="en-US" dirty="0"/>
              <a:t>Specimen Labels</a:t>
            </a:r>
          </a:p>
          <a:p>
            <a:r>
              <a:rPr lang="en-US" dirty="0"/>
              <a:t>Handling/Processing Study Specimens</a:t>
            </a:r>
          </a:p>
          <a:p>
            <a:r>
              <a:rPr lang="en-US" dirty="0"/>
              <a:t>Sample Shipping</a:t>
            </a:r>
          </a:p>
          <a:p>
            <a:r>
              <a:rPr lang="en-US" dirty="0"/>
              <a:t>NCRAD Website</a:t>
            </a:r>
          </a:p>
          <a:p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1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88" y="74255"/>
            <a:ext cx="8188779" cy="1325563"/>
          </a:xfrm>
        </p:spPr>
        <p:txBody>
          <a:bodyPr/>
          <a:lstStyle/>
          <a:p>
            <a:r>
              <a:rPr lang="en-US" b="1" dirty="0"/>
              <a:t>EDTA Tube (Plasma Collection)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2" y="1451639"/>
            <a:ext cx="609601" cy="25402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65" y="1451639"/>
            <a:ext cx="2641600" cy="17145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5" name="Picture 4" descr="buffy_coat_examination-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5" y="1361058"/>
            <a:ext cx="1672001" cy="28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3561" y="1219637"/>
            <a:ext cx="2775086" cy="30988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651806" y="3302133"/>
            <a:ext cx="442685" cy="95794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7443474" y="4351443"/>
            <a:ext cx="504446" cy="1325563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111"/>
          <p:cNvSpPr txBox="1">
            <a:spLocks noChangeArrowheads="1"/>
          </p:cNvSpPr>
          <p:nvPr/>
        </p:nvSpPr>
        <p:spPr bwMode="auto">
          <a:xfrm>
            <a:off x="830162" y="5123187"/>
            <a:ext cx="1485526" cy="7907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Plasma Aliquots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(up to 20 for 18M visit)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443474" y="6243864"/>
            <a:ext cx="1571625" cy="476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Close up view of 2.0 ml </a:t>
            </a:r>
            <a:r>
              <a:rPr lang="en-US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cryovial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PMingLiU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pic>
        <p:nvPicPr>
          <p:cNvPr id="18" name="Picture 17" descr="C:\Users\mipetkov\AppData\Local\Microsoft\Windows\INetCache\Content.Word\186018088_1788359824670167_7823181412328950995_n.jpg">
            <a:extLst>
              <a:ext uri="{FF2B5EF4-FFF2-40B4-BE49-F238E27FC236}">
                <a16:creationId xmlns:a16="http://schemas.microsoft.com/office/drawing/2014/main" id="{3A2422DB-ECD3-413C-96D4-C7687872EA9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6" t="81597" r="31315" b="4026"/>
          <a:stretch/>
        </p:blipFill>
        <p:spPr bwMode="auto">
          <a:xfrm rot="5400000">
            <a:off x="7625099" y="4787959"/>
            <a:ext cx="1377478" cy="5044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2DAAF-B06E-4E72-AE7F-F4CE1B6D0410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09" t="9865" r="13432" b="1417"/>
          <a:stretch/>
        </p:blipFill>
        <p:spPr bwMode="auto">
          <a:xfrm rot="5400000">
            <a:off x="4880210" y="3763244"/>
            <a:ext cx="1903786" cy="30423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667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40" y="149450"/>
            <a:ext cx="7886700" cy="1325563"/>
          </a:xfrm>
        </p:spPr>
        <p:txBody>
          <a:bodyPr/>
          <a:lstStyle/>
          <a:p>
            <a:r>
              <a:rPr lang="en-US" b="1" dirty="0" err="1"/>
              <a:t>EDTA</a:t>
            </a:r>
            <a:r>
              <a:rPr lang="en-US" b="1" dirty="0"/>
              <a:t> Tube (Buffy Coat Collection)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1"/>
          <a:stretch/>
        </p:blipFill>
        <p:spPr>
          <a:xfrm>
            <a:off x="1567416" y="1873188"/>
            <a:ext cx="768871" cy="317177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24" y="1575948"/>
            <a:ext cx="21336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3761" y="2225464"/>
            <a:ext cx="21380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Note: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Buffy Coat aliquots will be distinguished from the plasma aliquots through a gray cap.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E0205-29F5-453B-8EE3-490FABD9F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433" y="2652888"/>
            <a:ext cx="691535" cy="1828801"/>
          </a:xfrm>
          <a:prstGeom prst="rect">
            <a:avLst/>
          </a:prstGeom>
        </p:spPr>
      </p:pic>
      <p:sp>
        <p:nvSpPr>
          <p:cNvPr id="8" name="Down Arrow 6">
            <a:extLst>
              <a:ext uri="{FF2B5EF4-FFF2-40B4-BE49-F238E27FC236}">
                <a16:creationId xmlns:a16="http://schemas.microsoft.com/office/drawing/2014/main" id="{FFF7911B-5D6C-4CD4-93CF-1748697FED97}"/>
              </a:ext>
            </a:extLst>
          </p:cNvPr>
          <p:cNvSpPr/>
          <p:nvPr/>
        </p:nvSpPr>
        <p:spPr>
          <a:xfrm rot="16200000">
            <a:off x="963464" y="3612851"/>
            <a:ext cx="442685" cy="95794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6">
            <a:extLst>
              <a:ext uri="{FF2B5EF4-FFF2-40B4-BE49-F238E27FC236}">
                <a16:creationId xmlns:a16="http://schemas.microsoft.com/office/drawing/2014/main" id="{A3A37FCC-CECA-4567-8C98-1D27F4C01D55}"/>
              </a:ext>
            </a:extLst>
          </p:cNvPr>
          <p:cNvSpPr/>
          <p:nvPr/>
        </p:nvSpPr>
        <p:spPr>
          <a:xfrm rot="16200000">
            <a:off x="3491081" y="2728686"/>
            <a:ext cx="442685" cy="957943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16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D4B2C-5943-41AD-A1A9-79B2A77C463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3355"/>
          <a:stretch/>
        </p:blipFill>
        <p:spPr bwMode="auto">
          <a:xfrm>
            <a:off x="129540" y="655955"/>
            <a:ext cx="8884920" cy="5546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0767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79" y="1044032"/>
            <a:ext cx="52209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Sample Shipping</a:t>
            </a:r>
            <a:endParaRPr lang="en-US" sz="6000" dirty="0"/>
          </a:p>
        </p:txBody>
      </p:sp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0F23880F-8923-6812-F9A0-C59A99A45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37" y="2739414"/>
            <a:ext cx="4165525" cy="3074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339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99" y="798201"/>
            <a:ext cx="7886700" cy="6581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Blood Sample Shipment Summary</a:t>
            </a:r>
            <a:br>
              <a:rPr lang="en-US" b="1"/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1BE172-43CA-A96D-0CC4-3189BF5BA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79309"/>
              </p:ext>
            </p:extLst>
          </p:nvPr>
        </p:nvGraphicFramePr>
        <p:xfrm>
          <a:off x="793799" y="1211283"/>
          <a:ext cx="7386451" cy="4848516"/>
        </p:xfrm>
        <a:graphic>
          <a:graphicData uri="http://schemas.openxmlformats.org/drawingml/2006/table">
            <a:tbl>
              <a:tblPr firstRow="1" firstCol="1" bandRow="1"/>
              <a:tblGrid>
                <a:gridCol w="2513215">
                  <a:extLst>
                    <a:ext uri="{9D8B030D-6E8A-4147-A177-3AD203B41FA5}">
                      <a16:colId xmlns:a16="http://schemas.microsoft.com/office/drawing/2014/main" val="3878524060"/>
                    </a:ext>
                  </a:extLst>
                </a:gridCol>
                <a:gridCol w="2513215">
                  <a:extLst>
                    <a:ext uri="{9D8B030D-6E8A-4147-A177-3AD203B41FA5}">
                      <a16:colId xmlns:a16="http://schemas.microsoft.com/office/drawing/2014/main" val="2405281733"/>
                    </a:ext>
                  </a:extLst>
                </a:gridCol>
                <a:gridCol w="1614751">
                  <a:extLst>
                    <a:ext uri="{9D8B030D-6E8A-4147-A177-3AD203B41FA5}">
                      <a16:colId xmlns:a16="http://schemas.microsoft.com/office/drawing/2014/main" val="3357905845"/>
                    </a:ext>
                  </a:extLst>
                </a:gridCol>
                <a:gridCol w="745270">
                  <a:extLst>
                    <a:ext uri="{9D8B030D-6E8A-4147-A177-3AD203B41FA5}">
                      <a16:colId xmlns:a16="http://schemas.microsoft.com/office/drawing/2014/main" val="954000621"/>
                    </a:ext>
                  </a:extLst>
                </a:gridCol>
              </a:tblGrid>
              <a:tr h="656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Tubes to NCRAD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Ship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29643"/>
                  </a:ext>
                </a:extLst>
              </a:tr>
              <a:tr h="783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transcriptome analysis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PAXgene™ Blood RNA Collection Tube (2.5 ml) for RNA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01168"/>
                  </a:ext>
                </a:extLst>
              </a:tr>
              <a:tr h="1047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isolation for serum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SERUM: 2.0 ml cryovials with red cap (residual volume placed in 2.0 ml cryovial with blue cap)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4 (baseline)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59501"/>
                  </a:ext>
                </a:extLst>
              </a:tr>
              <a:tr h="104791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isolation of plasma &amp; buffy coat (for DNA extraction)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 ml cryovials with purple cap (residual volume placed in 2.0 ml cryovial with blue cap)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17 (baseline)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 to 21 (18M)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915805"/>
                  </a:ext>
                </a:extLst>
              </a:tr>
              <a:tr h="656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BUFFY COAT: 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 ml cryovial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(baseline)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(18M)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21009"/>
                  </a:ext>
                </a:extLst>
              </a:tr>
              <a:tr h="656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future analysis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EDTA (Lavender-Top) Blood Collection Tube (6 ml)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Frozen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84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405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7" y="312057"/>
            <a:ext cx="5587999" cy="1143000"/>
          </a:xfrm>
        </p:spPr>
        <p:txBody>
          <a:bodyPr/>
          <a:lstStyle/>
          <a:p>
            <a:r>
              <a:rPr lang="en-US" b="1" dirty="0"/>
              <a:t>Frozen Sample Shipping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64" y="1239654"/>
            <a:ext cx="8084458" cy="510177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Ship Monday-Wednesday Only</a:t>
            </a: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sz="3200" dirty="0"/>
              <a:t>Plasma 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Buffy Coat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Serum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Whole Blood for RNA</a:t>
            </a:r>
          </a:p>
          <a:p>
            <a:pPr>
              <a:lnSpc>
                <a:spcPct val="120000"/>
              </a:lnSpc>
            </a:pPr>
            <a:r>
              <a:rPr lang="en-US" dirty="0"/>
              <a:t>Hold packaged samples in a -80°C freezer until pickup.</a:t>
            </a:r>
          </a:p>
          <a:p>
            <a:pPr>
              <a:lnSpc>
                <a:spcPct val="120000"/>
              </a:lnSpc>
            </a:pPr>
            <a:r>
              <a:rPr lang="en-US" dirty="0"/>
              <a:t>Batch Samples together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5 </a:t>
            </a:r>
            <a:r>
              <a:rPr lang="en-US" dirty="0" err="1"/>
              <a:t>cryoboxes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Batch shipping should be performed quarterly or as a full shipment of specimens accumulates, </a:t>
            </a:r>
            <a:r>
              <a:rPr lang="en-US" b="1" dirty="0"/>
              <a:t>whichever is sooner</a:t>
            </a:r>
            <a:r>
              <a:rPr lang="en-US" dirty="0"/>
              <a:t>.</a:t>
            </a:r>
            <a:endParaRPr lang="en-US" sz="3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79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89" y="237524"/>
            <a:ext cx="8522164" cy="95497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Frozen Shipping - Cryoboxes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5753" y="5229646"/>
            <a:ext cx="243503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</a:t>
            </a:r>
            <a:r>
              <a:rPr lang="en-US" sz="1400" b="1" dirty="0" err="1"/>
              <a:t>cryobox</a:t>
            </a:r>
            <a:r>
              <a:rPr lang="en-US" sz="1400" b="1" dirty="0"/>
              <a:t> in one Biohazard Bag. </a:t>
            </a:r>
          </a:p>
        </p:txBody>
      </p:sp>
      <p:sp>
        <p:nvSpPr>
          <p:cNvPr id="10" name="Plus 8">
            <a:extLst>
              <a:ext uri="{FF2B5EF4-FFF2-40B4-BE49-F238E27FC236}">
                <a16:creationId xmlns:a16="http://schemas.microsoft.com/office/drawing/2014/main" id="{6C0B6E84-BD62-4ABB-9CA0-DFC57BE6B12C}"/>
              </a:ext>
            </a:extLst>
          </p:cNvPr>
          <p:cNvSpPr/>
          <p:nvPr/>
        </p:nvSpPr>
        <p:spPr>
          <a:xfrm>
            <a:off x="2358341" y="2693228"/>
            <a:ext cx="395828" cy="413848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238221C-8F5C-464C-9551-8F1C2DA79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16590" r="9655" b="19042"/>
          <a:stretch/>
        </p:blipFill>
        <p:spPr>
          <a:xfrm rot="5400000">
            <a:off x="-472222" y="2023106"/>
            <a:ext cx="3237614" cy="19248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C3963ACF-83B0-498B-B90C-BAA48DFFF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54" y="1366744"/>
            <a:ext cx="2639800" cy="33144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322668-70DF-4F6E-AA79-B428DDE11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018" y="4362262"/>
            <a:ext cx="420660" cy="692755"/>
          </a:xfrm>
          <a:prstGeom prst="rect">
            <a:avLst/>
          </a:prstGeom>
        </p:spPr>
      </p:pic>
      <p:pic>
        <p:nvPicPr>
          <p:cNvPr id="16" name="Picture 15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8494DBEA-DAEA-4F41-91CA-41EAE1E428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4958" y="1805266"/>
            <a:ext cx="3217521" cy="23404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Equal 7">
            <a:extLst>
              <a:ext uri="{FF2B5EF4-FFF2-40B4-BE49-F238E27FC236}">
                <a16:creationId xmlns:a16="http://schemas.microsoft.com/office/drawing/2014/main" id="{B12FEF11-8430-4D44-8AE7-E45D5940B055}"/>
              </a:ext>
            </a:extLst>
          </p:cNvPr>
          <p:cNvSpPr/>
          <p:nvPr/>
        </p:nvSpPr>
        <p:spPr>
          <a:xfrm>
            <a:off x="5509331" y="2701048"/>
            <a:ext cx="671051" cy="398207"/>
          </a:xfrm>
          <a:prstGeom prst="mathEqual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B0879C-B2E1-4A16-A53C-3984E4A3B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567" y="4362263"/>
            <a:ext cx="325529" cy="625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AB628-A01D-7188-A118-7FAEF94AD491}"/>
              </a:ext>
            </a:extLst>
          </p:cNvPr>
          <p:cNvSpPr txBox="1"/>
          <p:nvPr/>
        </p:nvSpPr>
        <p:spPr>
          <a:xfrm>
            <a:off x="363212" y="5055017"/>
            <a:ext cx="1382385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Place frozen RNA and EDTA (6ml) tubes (when applicable) in separate bubble wrap tube sleeves</a:t>
            </a:r>
          </a:p>
        </p:txBody>
      </p:sp>
    </p:spTree>
    <p:extLst>
      <p:ext uri="{BB962C8B-B14F-4D97-AF65-F5344CB8AC3E}">
        <p14:creationId xmlns:p14="http://schemas.microsoft.com/office/powerpoint/2010/main" val="828249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Shipping Frozen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Schedule UPS 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Send Biological Sample and Shipment Notification Form to IU (US) </a:t>
            </a:r>
            <a:r>
              <a:rPr lang="en-US" sz="3300" b="1" i="1" u="sng" dirty="0"/>
              <a:t>ahead of shipment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Email: alzstudy@iu.edu</a:t>
            </a:r>
            <a:r>
              <a:rPr lang="en-US" sz="29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47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793" y="1676400"/>
            <a:ext cx="4313464" cy="4406220"/>
          </a:xfrm>
        </p:spPr>
        <p:txBody>
          <a:bodyPr/>
          <a:lstStyle/>
          <a:p>
            <a:r>
              <a:rPr lang="en-US" dirty="0"/>
              <a:t>Fully cover the cryoboxes with about 2 inches of dry ice in the provided shipper.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Styrofoam shipper must contain about 45 </a:t>
            </a:r>
            <a:r>
              <a:rPr lang="en-US" dirty="0" err="1"/>
              <a:t>lbs</a:t>
            </a:r>
            <a:r>
              <a:rPr lang="en-US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" y="1676400"/>
            <a:ext cx="3777524" cy="333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4915" y="479363"/>
            <a:ext cx="775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Frozen Shipping – Dry Ice Requirements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3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594" y="4078810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594" y="153769"/>
            <a:ext cx="775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Frozen Shipping – Dry Ice Requirements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14500"/>
            <a:ext cx="5848350" cy="386715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1892595" y="4609214"/>
            <a:ext cx="643270" cy="82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74409" y="4375298"/>
            <a:ext cx="6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20.4</a:t>
            </a:r>
          </a:p>
        </p:txBody>
      </p:sp>
    </p:spTree>
    <p:extLst>
      <p:ext uri="{BB962C8B-B14F-4D97-AF65-F5344CB8AC3E}">
        <p14:creationId xmlns:p14="http://schemas.microsoft.com/office/powerpoint/2010/main" val="36991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51" y="592577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Biospecimen Collection Schedule</a:t>
            </a:r>
            <a:endParaRPr lang="en-US" sz="6600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483EC35-BFFB-4148-ABA4-CA5CF7B29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226431"/>
              </p:ext>
            </p:extLst>
          </p:nvPr>
        </p:nvGraphicFramePr>
        <p:xfrm>
          <a:off x="1035396" y="1609164"/>
          <a:ext cx="7073208" cy="3781776"/>
        </p:xfrm>
        <a:graphic>
          <a:graphicData uri="http://schemas.openxmlformats.org/drawingml/2006/table">
            <a:tbl>
              <a:tblPr firstRow="1" firstCol="1" bandRow="1"/>
              <a:tblGrid>
                <a:gridCol w="2234756">
                  <a:extLst>
                    <a:ext uri="{9D8B030D-6E8A-4147-A177-3AD203B41FA5}">
                      <a16:colId xmlns:a16="http://schemas.microsoft.com/office/drawing/2014/main" val="3793124891"/>
                    </a:ext>
                  </a:extLst>
                </a:gridCol>
                <a:gridCol w="2328751">
                  <a:extLst>
                    <a:ext uri="{9D8B030D-6E8A-4147-A177-3AD203B41FA5}">
                      <a16:colId xmlns:a16="http://schemas.microsoft.com/office/drawing/2014/main" val="1937059894"/>
                    </a:ext>
                  </a:extLst>
                </a:gridCol>
                <a:gridCol w="2509701">
                  <a:extLst>
                    <a:ext uri="{9D8B030D-6E8A-4147-A177-3AD203B41FA5}">
                      <a16:colId xmlns:a16="http://schemas.microsoft.com/office/drawing/2014/main" val="1748780267"/>
                    </a:ext>
                  </a:extLst>
                </a:gridCol>
              </a:tblGrid>
              <a:tr h="630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Visit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Month Visit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83756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**Whole Blood for RNA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98153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15397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Plasma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*X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708540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73235"/>
                  </a:ext>
                </a:extLst>
              </a:tr>
              <a:tr h="630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 Blood for Banking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83132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4A14C-7181-4530-ABA6-3D909D012C2B}"/>
              </a:ext>
            </a:extLst>
          </p:cNvPr>
          <p:cNvSpPr txBox="1"/>
          <p:nvPr/>
        </p:nvSpPr>
        <p:spPr>
          <a:xfrm>
            <a:off x="1277987" y="5493125"/>
            <a:ext cx="6536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**2.5 ml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PAXgene</a:t>
            </a:r>
            <a:r>
              <a:rPr lang="en-US" sz="1600" b="1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TM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Blood RNA Tube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</a:rPr>
              <a:t>*6 x 10ml EDTA tubes are collected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</a:rPr>
              <a:t>***5 x 10ml EDTA tubes are collected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9954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60388"/>
            <a:ext cx="5824538" cy="108743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UPS </a:t>
            </a:r>
            <a:r>
              <a:rPr lang="en-US" b="1" dirty="0" err="1"/>
              <a:t>ShipExec</a:t>
            </a:r>
            <a:r>
              <a:rPr lang="en-US" b="1" dirty="0"/>
              <a:t>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805" y="1952858"/>
            <a:ext cx="7619071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Log into the </a:t>
            </a:r>
            <a:r>
              <a:rPr lang="en-US" sz="2400" dirty="0" err="1"/>
              <a:t>ShipExec</a:t>
            </a:r>
            <a:r>
              <a:rPr lang="en-US" sz="2400" dirty="0"/>
              <a:t> Thin Client at </a:t>
            </a:r>
            <a:r>
              <a:rPr lang="en-US" sz="2400" dirty="0">
                <a:hlinkClick r:id="rId3"/>
              </a:rPr>
              <a:t>https://kits.iu.edu/ups</a:t>
            </a:r>
            <a:r>
              <a:rPr lang="en-US" sz="2400" dirty="0"/>
              <a:t> 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/>
              <a:t>If a new user or contact needs access, please reach out to your study contact for access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Follow instructions on section 8.2 of HEAD Manual of Procedures to create your return </a:t>
            </a:r>
            <a:r>
              <a:rPr lang="en-US" sz="2400" dirty="0" err="1"/>
              <a:t>airbill</a:t>
            </a:r>
            <a:r>
              <a:rPr lang="en-US" sz="2400" dirty="0"/>
              <a:t> and schedule a UPS pickup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9883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Shipping Regulations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</a:t>
            </a:r>
          </a:p>
          <a:p>
            <a:r>
              <a:rPr lang="en-US" dirty="0"/>
              <a:t>All study personnel responsible for shipping should be certified in </a:t>
            </a:r>
            <a:r>
              <a:rPr lang="en-US" dirty="0" err="1"/>
              <a:t>biospecimen</a:t>
            </a:r>
            <a:r>
              <a:rPr lang="en-US" dirty="0"/>
              <a:t> shipping.</a:t>
            </a:r>
          </a:p>
          <a:p>
            <a:r>
              <a:rPr lang="en-US" dirty="0"/>
              <a:t>It is the responsibility of each site to ensure that the appropriate training has been provided and conducted in regards to IATA shipping.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6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255" y="304800"/>
            <a:ext cx="797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UN3373 Biological Substance, Category B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1821542"/>
            <a:ext cx="7801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Biological Substance, Category B are specimens being transported for “investigational purposes”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Recommend: investigator sites document training of category B/dangerous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establishing a record of your staff’s training and date of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training records must be made available upon request by the appropriate national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information from the Department of Transportation (DOT) can be found on their website </a:t>
            </a:r>
            <a:r>
              <a:rPr lang="en-US" sz="2400" dirty="0">
                <a:hlinkClick r:id="rId2"/>
              </a:rPr>
              <a:t>http://hazmat.dot.gov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315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Biological Sample and Shipment Notification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copy of the sample form </a:t>
            </a:r>
            <a:r>
              <a:rPr lang="en-US" i="1" dirty="0"/>
              <a:t>must</a:t>
            </a:r>
            <a:r>
              <a:rPr lang="en-US" dirty="0"/>
              <a:t> be emailed to NCRAD prior to the date of sample arrival.</a:t>
            </a:r>
          </a:p>
          <a:p>
            <a:r>
              <a:rPr lang="en-US" dirty="0"/>
              <a:t>Please include sample forms in all shipments of frozen and ambient samples.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alzstudy@iu.edu</a:t>
            </a:r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369BD705-A4C5-1282-9EA7-DA4E3C46B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11" y="3961739"/>
            <a:ext cx="3184088" cy="235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314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00" y="40795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Biological Sample Notification Form- Baseline and 18M Visit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348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2090" y="1932682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Blood collected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Whole Blood for RNA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Buffy Coat/DNA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Whole blood banking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**Appendix B &amp; 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9792AC-D9FE-F1DE-754E-4002A95C9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1" y="1183795"/>
            <a:ext cx="3276600" cy="38052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A9DC0C-AB07-3ECE-99F5-F77A90C5E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20" y="2654973"/>
            <a:ext cx="3082552" cy="35394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90F925-6D9A-7B41-4848-BB6290C04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274" y="2654973"/>
            <a:ext cx="823453" cy="3460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72CCD5-1EDE-252B-A306-D1C5BCBEC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399" y="1183795"/>
            <a:ext cx="829128" cy="3414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95420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2701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NCRAD Website</a:t>
            </a:r>
            <a:br>
              <a:rPr lang="en-US" sz="3600" b="1" dirty="0"/>
            </a:br>
            <a:r>
              <a:rPr lang="en-US" sz="2800" dirty="0"/>
              <a:t>Helpful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NCRAD - Holiday Closures</a:t>
            </a:r>
            <a:endParaRPr lang="en-US" dirty="0"/>
          </a:p>
          <a:p>
            <a:r>
              <a:rPr lang="en-US" dirty="0">
                <a:hlinkClick r:id="rId4"/>
              </a:rPr>
              <a:t>NCRAD - Friday Blood Draws</a:t>
            </a:r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506961A7-A67E-4F0D-0CBF-02557EB3ED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82" y="0"/>
            <a:ext cx="2238521" cy="165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438BF3-1A09-0B4A-B3B8-096A99223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2" y="2891586"/>
            <a:ext cx="4925462" cy="3143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F6F61B-BDB8-D990-AD64-6962E035A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7014" y="3627832"/>
            <a:ext cx="4096986" cy="17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8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HEAD Active Study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AE08B-4853-1991-A3F3-DB9703159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69" y="1163782"/>
            <a:ext cx="6355261" cy="3933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95D6A-96E0-9CA3-71D8-0D9E40EA096C}"/>
              </a:ext>
            </a:extLst>
          </p:cNvPr>
          <p:cNvSpPr txBox="1"/>
          <p:nvPr/>
        </p:nvSpPr>
        <p:spPr>
          <a:xfrm>
            <a:off x="2387682" y="5509552"/>
            <a:ext cx="513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NCRAD - HEAD Active Study Page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8B4D5-B3B6-59A1-F84E-75C5365B3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726" y="1325563"/>
            <a:ext cx="2369176" cy="1075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DC678-FFDD-A210-E385-F5C967F82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814" y="3672850"/>
            <a:ext cx="113347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1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/>
              <a:t>Phone: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/>
          </a:p>
          <a:p>
            <a:pPr lvl="1"/>
            <a:r>
              <a:rPr lang="en-US" dirty="0"/>
              <a:t>CRC email: </a:t>
            </a:r>
            <a:r>
              <a:rPr lang="en-US" dirty="0">
                <a:hlinkClick r:id="rId2"/>
              </a:rPr>
              <a:t>dlkeys@iupui.edu</a:t>
            </a:r>
            <a:endParaRPr lang="en-US" dirty="0"/>
          </a:p>
          <a:p>
            <a:pPr lvl="1"/>
            <a:r>
              <a:rPr lang="en-US" dirty="0"/>
              <a:t>Back-up email: </a:t>
            </a:r>
            <a:r>
              <a:rPr lang="en-US" dirty="0">
                <a:hlinkClick r:id="rId3"/>
              </a:rPr>
              <a:t>alzstudy@iu.edu</a:t>
            </a:r>
            <a:endParaRPr lang="en-US" dirty="0"/>
          </a:p>
          <a:p>
            <a:pPr lvl="1"/>
            <a:r>
              <a:rPr lang="en-US" dirty="0"/>
              <a:t>Website:  </a:t>
            </a:r>
            <a:r>
              <a:rPr lang="en-US" dirty="0">
                <a:hlinkClick r:id="rId4"/>
              </a:rPr>
              <a:t>www.ncrad.org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29CE5890-4BA7-7833-F86B-4B4CEDAC7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95" y="3837935"/>
            <a:ext cx="3351821" cy="247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45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" y="1523999"/>
            <a:ext cx="7772400" cy="11201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Kit Request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889" y="3307644"/>
            <a:ext cx="6872111" cy="1675836"/>
          </a:xfrm>
        </p:spPr>
        <p:txBody>
          <a:bodyPr>
            <a:normAutofit/>
          </a:bodyPr>
          <a:lstStyle/>
          <a:p>
            <a:r>
              <a:rPr lang="en-US" sz="4400" b="0" i="0" u="sng" dirty="0">
                <a:effectLst/>
                <a:latin typeface="Lato" panose="020F0502020204030203" pitchFamily="34" charset="0"/>
                <a:hlinkClick r:id="rId2"/>
              </a:rPr>
              <a:t>https://kits.iu.edu/head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6159CE3F-CEF2-CA03-1AB1-D4565C0F3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4001800"/>
            <a:ext cx="3241964" cy="2308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77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82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Kit Request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105400"/>
          </a:xfrm>
        </p:spPr>
        <p:txBody>
          <a:bodyPr/>
          <a:lstStyle/>
          <a:p>
            <a:r>
              <a:rPr lang="en-US" dirty="0"/>
              <a:t>An initial stock of kits will be delivered prior to the designated site specific start date.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Kits and individual supplies are available to order: </a:t>
            </a:r>
          </a:p>
          <a:p>
            <a:pPr lvl="1"/>
            <a:r>
              <a:rPr lang="en-US" dirty="0"/>
              <a:t>Blood-Based Kit</a:t>
            </a:r>
          </a:p>
          <a:p>
            <a:pPr lvl="1"/>
            <a:r>
              <a:rPr lang="en-US" dirty="0"/>
              <a:t>Frozen Blood Shipping Supply Kit</a:t>
            </a:r>
          </a:p>
          <a:p>
            <a:pPr lvl="1"/>
            <a:r>
              <a:rPr lang="en-US" dirty="0"/>
              <a:t>Blood-Based Supplemental Supply Kit (1 only at study start up)</a:t>
            </a:r>
          </a:p>
          <a:p>
            <a:pPr lvl="1"/>
            <a:r>
              <a:rPr lang="en-US" dirty="0"/>
              <a:t>Individual Supplies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4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07" y="-68551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NCRAD Kit Request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" y="2194560"/>
            <a:ext cx="2377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Choose your site from the drop- down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The coordinator name and contact information will appear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Verify that this information is accurate, correct if necessary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0DE89-0679-48C2-BB37-DB594E949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2137717"/>
            <a:ext cx="5248892" cy="3605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NCRAD LOGO">
            <a:extLst>
              <a:ext uri="{FF2B5EF4-FFF2-40B4-BE49-F238E27FC236}">
                <a16:creationId xmlns:a16="http://schemas.microsoft.com/office/drawing/2014/main" id="{5620E61C-E55D-4187-C3AA-D20143D29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20" y="818758"/>
            <a:ext cx="1621225" cy="1196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24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17526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Kits Available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1014" y="4185010"/>
            <a:ext cx="462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Pending link when HEAD added to NCRAD.ORG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338FD-00F2-4FCF-71CB-6681C986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381125"/>
            <a:ext cx="8086725" cy="4095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92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530" y="0"/>
            <a:ext cx="4179570" cy="986473"/>
          </a:xfrm>
        </p:spPr>
        <p:txBody>
          <a:bodyPr/>
          <a:lstStyle/>
          <a:p>
            <a:r>
              <a:rPr lang="en-US" b="1" dirty="0"/>
              <a:t>Study Visit Kits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8340" y="943690"/>
            <a:ext cx="3143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Indicate the quantity needed of each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selected, kit components of the chosen kit will appear at the bottom of the screen (Pictured)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“Submit” to turn in your request.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IU staff will notify you that your request has been received and address any issues.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**Note: You can order more than one type of kit in a single kit request**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621" y="3596571"/>
            <a:ext cx="462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Pending link when HEAD added to NCRAD.ORG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25A9D-8F7D-DBF0-3399-142393562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5" y="907413"/>
            <a:ext cx="4889379" cy="47689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7B5C8F-3C41-4584-8DFD-1B18C094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2558"/>
            <a:ext cx="1201268" cy="413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CE4936-A348-4511-A3B7-336B07E15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651674"/>
            <a:ext cx="1201268" cy="4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4797"/>
      </p:ext>
    </p:extLst>
  </p:cSld>
  <p:clrMapOvr>
    <a:masterClrMapping/>
  </p:clrMapOvr>
</p:sld>
</file>

<file path=ppt/theme/theme1.xml><?xml version="1.0" encoding="utf-8"?>
<a:theme xmlns:a="http://schemas.openxmlformats.org/drawingml/2006/main" name="New NCRAD Powerpoint Theme">
  <a:themeElements>
    <a:clrScheme name="New NCRAD">
      <a:dk1>
        <a:srgbClr val="006298"/>
      </a:dk1>
      <a:lt1>
        <a:srgbClr val="F8F9FA"/>
      </a:lt1>
      <a:dk2>
        <a:srgbClr val="4D5A69"/>
      </a:dk2>
      <a:lt2>
        <a:srgbClr val="F9F9F0"/>
      </a:lt2>
      <a:accent1>
        <a:srgbClr val="00843D"/>
      </a:accent1>
      <a:accent2>
        <a:srgbClr val="C6ECF6"/>
      </a:accent2>
      <a:accent3>
        <a:srgbClr val="A7D094"/>
      </a:accent3>
      <a:accent4>
        <a:srgbClr val="F8F9FA"/>
      </a:accent4>
      <a:accent5>
        <a:srgbClr val="F9F9F0"/>
      </a:accent5>
      <a:accent6>
        <a:srgbClr val="000000"/>
      </a:accent6>
      <a:hlink>
        <a:srgbClr val="006298"/>
      </a:hlink>
      <a:folHlink>
        <a:srgbClr val="008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NCRAD Powerpoint Theme" id="{3512A2AA-DFF6-4F07-A400-705E1CC00276}" vid="{653F14E9-71C5-4FA7-B5F7-DC68CA300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NCRAD Powerpoint Theme</Template>
  <TotalTime>38453</TotalTime>
  <Words>1837</Words>
  <Application>Microsoft Office PowerPoint</Application>
  <PresentationFormat>On-screen Show (4:3)</PresentationFormat>
  <Paragraphs>312</Paragraphs>
  <Slides>47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Cambria</vt:lpstr>
      <vt:lpstr>Georgia</vt:lpstr>
      <vt:lpstr>Lato</vt:lpstr>
      <vt:lpstr>Times New Roman</vt:lpstr>
      <vt:lpstr>Verdana</vt:lpstr>
      <vt:lpstr>Wingdings</vt:lpstr>
      <vt:lpstr>New NCRAD Powerpoint Theme</vt:lpstr>
      <vt:lpstr>PowerPoint Presentation</vt:lpstr>
      <vt:lpstr>Contact Information</vt:lpstr>
      <vt:lpstr>Training Overview:  </vt:lpstr>
      <vt:lpstr>HEAD Biospecimen Collection Schedule</vt:lpstr>
      <vt:lpstr>Kit Request Module</vt:lpstr>
      <vt:lpstr>Kit Request Module</vt:lpstr>
      <vt:lpstr>NCRAD Kit Request Module</vt:lpstr>
      <vt:lpstr>Kits Available </vt:lpstr>
      <vt:lpstr>Study Visit Kits</vt:lpstr>
      <vt:lpstr>NCRAD Kit Request Module:  When It Must be Used</vt:lpstr>
      <vt:lpstr>Specimen Labels</vt:lpstr>
      <vt:lpstr>Label Type Summary</vt:lpstr>
      <vt:lpstr>Kit Number Labels</vt:lpstr>
      <vt:lpstr>HEAD ID Label</vt:lpstr>
      <vt:lpstr>Collection Tube Labels</vt:lpstr>
      <vt:lpstr>Collection Tubes - Blood</vt:lpstr>
      <vt:lpstr>Cryovial Tube Labels –  Serum, Plasma and Buffy Coat</vt:lpstr>
      <vt:lpstr>Labeling Biologic Samples</vt:lpstr>
      <vt:lpstr>Handling/Processing  Study Specimens </vt:lpstr>
      <vt:lpstr>Site Required Equipment</vt:lpstr>
      <vt:lpstr>Sample Collection - Blood</vt:lpstr>
      <vt:lpstr>Aliquot Cap Colors</vt:lpstr>
      <vt:lpstr>PowerPoint Presentation</vt:lpstr>
      <vt:lpstr>PowerPoint Presentation</vt:lpstr>
      <vt:lpstr>PowerPoint Presentation</vt:lpstr>
      <vt:lpstr>PowerPoint Presentation</vt:lpstr>
      <vt:lpstr>EDTA Tube (Plasma Collection)</vt:lpstr>
      <vt:lpstr>EDTA Tube (Buffy Coat Collection)</vt:lpstr>
      <vt:lpstr>PowerPoint Presentation</vt:lpstr>
      <vt:lpstr>EDTA Tube (Plasma Collection)</vt:lpstr>
      <vt:lpstr>EDTA Tube (Buffy Coat Collection)</vt:lpstr>
      <vt:lpstr>PowerPoint Presentation</vt:lpstr>
      <vt:lpstr>Sample Shipping</vt:lpstr>
      <vt:lpstr>Blood Sample Shipment Summary </vt:lpstr>
      <vt:lpstr>Frozen Sample Shipping</vt:lpstr>
      <vt:lpstr>Frozen Shipping - Cryoboxes</vt:lpstr>
      <vt:lpstr>Shipping Frozen Samples</vt:lpstr>
      <vt:lpstr>PowerPoint Presentation</vt:lpstr>
      <vt:lpstr>PowerPoint Presentation</vt:lpstr>
      <vt:lpstr>UPS ShipExec System</vt:lpstr>
      <vt:lpstr>Shipping Regulations and Training</vt:lpstr>
      <vt:lpstr>PowerPoint Presentation</vt:lpstr>
      <vt:lpstr>Biological Sample and Shipment Notification Forms</vt:lpstr>
      <vt:lpstr>Biological Sample Notification Form- Baseline and 18M Visit</vt:lpstr>
      <vt:lpstr>NCRAD Website Helpful Pages</vt:lpstr>
      <vt:lpstr>HEAD Active Study Page</vt:lpstr>
      <vt:lpstr>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Vetor, Ashley Nicole</dc:creator>
  <cp:lastModifiedBy>Keys, Dionte L</cp:lastModifiedBy>
  <cp:revision>286</cp:revision>
  <cp:lastPrinted>2017-03-29T15:20:47Z</cp:lastPrinted>
  <dcterms:created xsi:type="dcterms:W3CDTF">2016-04-11T20:04:23Z</dcterms:created>
  <dcterms:modified xsi:type="dcterms:W3CDTF">2024-09-23T22:58:22Z</dcterms:modified>
</cp:coreProperties>
</file>